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2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8"/>
  </p:notesMasterIdLst>
  <p:sldIdLst>
    <p:sldId id="269" r:id="rId2"/>
    <p:sldId id="350" r:id="rId3"/>
    <p:sldId id="263" r:id="rId4"/>
    <p:sldId id="284" r:id="rId5"/>
    <p:sldId id="351" r:id="rId6"/>
    <p:sldId id="318" r:id="rId7"/>
    <p:sldId id="315" r:id="rId8"/>
    <p:sldId id="331" r:id="rId9"/>
    <p:sldId id="326" r:id="rId10"/>
    <p:sldId id="319" r:id="rId11"/>
    <p:sldId id="332" r:id="rId12"/>
    <p:sldId id="333" r:id="rId13"/>
    <p:sldId id="334" r:id="rId14"/>
    <p:sldId id="320" r:id="rId15"/>
    <p:sldId id="321" r:id="rId16"/>
    <p:sldId id="328" r:id="rId17"/>
    <p:sldId id="322" r:id="rId18"/>
    <p:sldId id="323" r:id="rId19"/>
    <p:sldId id="324" r:id="rId20"/>
    <p:sldId id="325" r:id="rId21"/>
    <p:sldId id="329" r:id="rId22"/>
    <p:sldId id="336" r:id="rId23"/>
    <p:sldId id="337" r:id="rId24"/>
    <p:sldId id="335" r:id="rId25"/>
    <p:sldId id="339" r:id="rId26"/>
    <p:sldId id="338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</p:sldIdLst>
  <p:sldSz cx="12192000" cy="6858000"/>
  <p:notesSz cx="6858000" cy="9144000"/>
  <p:embeddedFontLst>
    <p:embeddedFont>
      <p:font typeface="Cambria" panose="02040503050406030204" pitchFamily="18" charset="0"/>
      <p:regular r:id="rId39"/>
      <p:bold r:id="rId40"/>
      <p:italic r:id="rId41"/>
      <p:boldItalic r:id="rId42"/>
    </p:embeddedFont>
    <p:embeddedFont>
      <p:font typeface="Montserrat" panose="00000500000000000000" pitchFamily="2" charset="0"/>
      <p:regular r:id="rId43"/>
      <p:bold r:id="rId44"/>
      <p:italic r:id="rId45"/>
      <p:boldItalic r:id="rId46"/>
    </p:embeddedFont>
    <p:embeddedFont>
      <p:font typeface="Montserrat ExtraBold" panose="00000900000000000000" pitchFamily="2" charset="0"/>
      <p:bold r:id="rId47"/>
      <p:italic r:id="rId48"/>
      <p:boldItalic r:id="rId49"/>
    </p:embeddedFont>
    <p:embeddedFont>
      <p:font typeface="Montserrat Light" panose="00000400000000000000" pitchFamily="2" charset="0"/>
      <p:regular r:id="rId50"/>
      <p:italic r:id="rId51"/>
    </p:embeddedFont>
    <p:embeddedFont>
      <p:font typeface="Trebuchet MS" panose="020B0603020202020204" pitchFamily="34" charset="0"/>
      <p:regular r:id="rId52"/>
      <p:bold r:id="rId53"/>
      <p:italic r:id="rId54"/>
      <p:boldItalic r:id="rId55"/>
    </p:embeddedFont>
    <p:embeddedFont>
      <p:font typeface="Wingdings 3" panose="05040102010807070707" pitchFamily="18" charset="2"/>
      <p:regular r:id="rId5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5DE6"/>
    <a:srgbClr val="0B8F9D"/>
    <a:srgbClr val="F1A317"/>
    <a:srgbClr val="05484F"/>
    <a:srgbClr val="121478"/>
    <a:srgbClr val="47E3F2"/>
    <a:srgbClr val="A343EB"/>
    <a:srgbClr val="D866F7"/>
    <a:srgbClr val="F563BC"/>
    <a:srgbClr val="DA8B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0" autoAdjust="0"/>
    <p:restoredTop sz="94660"/>
  </p:normalViewPr>
  <p:slideViewPr>
    <p:cSldViewPr snapToGrid="0">
      <p:cViewPr varScale="1">
        <p:scale>
          <a:sx n="85" d="100"/>
          <a:sy n="85" d="100"/>
        </p:scale>
        <p:origin x="50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customXml" Target="../customXml/item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62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EA929-D221-AB4C-AA57-790ECEFB55E0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0B70A-A80A-5341-910C-1CA82131A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764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657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138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746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421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54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8644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81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614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3009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3088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053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916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8256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30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6105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536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8613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0981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504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529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650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99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447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404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13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751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629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38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692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672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10B70A-A80A-5341-910C-1CA82131A1B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307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658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338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9963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426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9046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22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769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000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118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030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81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8321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89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71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714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888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3BCB5-4902-44ED-90B5-27EBFFDCE716}" type="datetimeFigureOut">
              <a:rPr lang="en-US" smtClean="0"/>
              <a:t>6/21/2024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C5DCAD6-8E66-43A1-A075-631460981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89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6.wdp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7.wdp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8.wdp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9.wdp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0.wdp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microsoft.com/office/2007/relationships/hdphoto" Target="../media/hdphoto21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">
            <a:extLst>
              <a:ext uri="{FF2B5EF4-FFF2-40B4-BE49-F238E27FC236}">
                <a16:creationId xmlns:a16="http://schemas.microsoft.com/office/drawing/2014/main" id="{246CD151-A20A-B0A4-51AB-92CF68190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884" y="1692751"/>
            <a:ext cx="5520502" cy="2061731"/>
          </a:xfrm>
        </p:spPr>
        <p:txBody>
          <a:bodyPr>
            <a:noAutofit/>
          </a:bodyPr>
          <a:lstStyle/>
          <a:p>
            <a:pPr algn="ctr"/>
            <a:r>
              <a:rPr lang="en-US" sz="7000" b="1" dirty="0">
                <a:latin typeface="Montserrat" panose="00000800000000000000" pitchFamily="2" charset="0"/>
              </a:rPr>
              <a:t>Mudras </a:t>
            </a:r>
            <a:br>
              <a:rPr lang="en-US" sz="7000" b="1" dirty="0">
                <a:latin typeface="Montserrat" panose="00000800000000000000" pitchFamily="2" charset="0"/>
              </a:rPr>
            </a:br>
            <a:r>
              <a:rPr lang="en-US" sz="7000" b="1" dirty="0">
                <a:latin typeface="Montserrat" panose="00000800000000000000" pitchFamily="2" charset="0"/>
              </a:rPr>
              <a:t>&amp;</a:t>
            </a:r>
            <a:br>
              <a:rPr lang="en-US" sz="7000" b="1" dirty="0">
                <a:latin typeface="Montserrat" panose="00000800000000000000" pitchFamily="2" charset="0"/>
              </a:rPr>
            </a:br>
            <a:r>
              <a:rPr lang="en-US" sz="7000" b="1" dirty="0">
                <a:latin typeface="Montserrat" panose="00000800000000000000" pitchFamily="2" charset="0"/>
              </a:rPr>
              <a:t>Face Yoga</a:t>
            </a:r>
          </a:p>
        </p:txBody>
      </p:sp>
      <p:sp>
        <p:nvSpPr>
          <p:cNvPr id="11" name="!!Mtdes">
            <a:extLst>
              <a:ext uri="{FF2B5EF4-FFF2-40B4-BE49-F238E27FC236}">
                <a16:creationId xmlns:a16="http://schemas.microsoft.com/office/drawing/2014/main" id="{5C5259C6-873A-B5EE-3E7F-31D86C496429}"/>
              </a:ext>
            </a:extLst>
          </p:cNvPr>
          <p:cNvSpPr txBox="1"/>
          <p:nvPr/>
        </p:nvSpPr>
        <p:spPr>
          <a:xfrm>
            <a:off x="6048353" y="6155639"/>
            <a:ext cx="4974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ontserrat Light" panose="00000400000000000000" pitchFamily="2" charset="0"/>
              </a:rPr>
              <a:t>By R. Kalpana</a:t>
            </a:r>
          </a:p>
        </p:txBody>
      </p:sp>
    </p:spTree>
    <p:extLst>
      <p:ext uri="{BB962C8B-B14F-4D97-AF65-F5344CB8AC3E}">
        <p14:creationId xmlns:p14="http://schemas.microsoft.com/office/powerpoint/2010/main" val="2028594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5162400" y="1059741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Sumana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5031205" y="2077055"/>
            <a:ext cx="4767219" cy="279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reduce the blood sugar level in the body.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control the Diabetic.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reduce the wrist pain.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strengthens the nervous.</a:t>
            </a: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2AE78F5C-0BC1-F68A-D0F9-BEF16ABD96AB}"/>
              </a:ext>
            </a:extLst>
          </p:cNvPr>
          <p:cNvSpPr/>
          <p:nvPr/>
        </p:nvSpPr>
        <p:spPr>
          <a:xfrm>
            <a:off x="5162400" y="1747444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7A7F2E-9751-BC15-CC45-718D9B683C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9121" y1="21007" x2="49121" y2="21007"/>
                        <a14:foregroundMark x1="49121" y1="18576" x2="49121" y2="18576"/>
                        <a14:foregroundMark x1="48145" y1="16493" x2="48145" y2="16493"/>
                        <a14:foregroundMark x1="48145" y1="16493" x2="48145" y2="16493"/>
                        <a14:foregroundMark x1="47266" y1="15278" x2="47266" y2="15278"/>
                        <a14:foregroundMark x1="50488" y1="20660" x2="50488" y2="20660"/>
                        <a14:foregroundMark x1="50488" y1="18056" x2="50488" y2="18056"/>
                        <a14:foregroundMark x1="51172" y1="15278" x2="51172" y2="15278"/>
                        <a14:foregroundMark x1="49609" y1="14410" x2="49609" y2="14410"/>
                        <a14:foregroundMark x1="51660" y1="16493" x2="51660" y2="16493"/>
                        <a14:foregroundMark x1="50684" y1="14757" x2="50684" y2="14757"/>
                        <a14:foregroundMark x1="51855" y1="18576" x2="51855" y2="18576"/>
                        <a14:foregroundMark x1="51855" y1="18576" x2="51855" y2="18576"/>
                        <a14:foregroundMark x1="51660" y1="17361" x2="51660" y2="17361"/>
                        <a14:foregroundMark x1="52539" y1="19792" x2="52539" y2="19792"/>
                        <a14:foregroundMark x1="52539" y1="19792" x2="52539" y2="19792"/>
                        <a14:foregroundMark x1="51367" y1="18576" x2="51367" y2="18576"/>
                        <a14:foregroundMark x1="51367" y1="18576" x2="51367" y2="18576"/>
                        <a14:backgroundMark x1="21582" y1="78646" x2="35352" y2="73090"/>
                        <a14:backgroundMark x1="35352" y1="73090" x2="43750" y2="53299"/>
                        <a14:backgroundMark x1="43750" y1="53299" x2="41504" y2="8681"/>
                        <a14:backgroundMark x1="41504" y1="8681" x2="28906" y2="8333"/>
                        <a14:backgroundMark x1="28906" y1="8333" x2="20410" y2="24306"/>
                        <a14:backgroundMark x1="20410" y1="24306" x2="19727" y2="77431"/>
                        <a14:backgroundMark x1="49609" y1="12326" x2="49609" y2="12326"/>
                        <a14:backgroundMark x1="54688" y1="13542" x2="58789" y2="20139"/>
                        <a14:backgroundMark x1="52539" y1="11458" x2="55859" y2="16840"/>
                        <a14:backgroundMark x1="55859" y1="16840" x2="55859" y2="16840"/>
                        <a14:backgroundMark x1="45410" y1="15278" x2="45410" y2="26389"/>
                        <a14:backgroundMark x1="45410" y1="12847" x2="45410" y2="15278"/>
                        <a14:backgroundMark x1="61133" y1="51389" x2="68750" y2="70660"/>
                        <a14:backgroundMark x1="68750" y1="70660" x2="73242" y2="46007"/>
                        <a14:backgroundMark x1="73242" y1="46007" x2="62500" y2="51042"/>
                        <a14:backgroundMark x1="64844" y1="70833" x2="64844" y2="70833"/>
                        <a14:backgroundMark x1="50977" y1="72049" x2="40918" y2="87500"/>
                        <a14:backgroundMark x1="40918" y1="87500" x2="56152" y2="90104"/>
                        <a14:backgroundMark x1="56152" y1="90104" x2="51367" y2="75694"/>
                        <a14:backgroundMark x1="52344" y1="19792" x2="55566" y2="25521"/>
                        <a14:backgroundMark x1="51660" y1="18576" x2="52344" y2="19792"/>
                        <a14:backgroundMark x1="51368" y1="18056" x2="51660" y2="18576"/>
                        <a14:backgroundMark x1="50977" y1="17361" x2="51368" y2="18056"/>
                        <a14:backgroundMark x1="50684" y1="16840" x2="50977" y2="173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612" y="1413684"/>
            <a:ext cx="5801162" cy="32631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CB2357-1248-D897-8329-6F2C550CC5EC}"/>
              </a:ext>
            </a:extLst>
          </p:cNvPr>
          <p:cNvSpPr txBox="1"/>
          <p:nvPr/>
        </p:nvSpPr>
        <p:spPr>
          <a:xfrm>
            <a:off x="5031205" y="5259650"/>
            <a:ext cx="61497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Whenever needed or Daily 10 mins to 20 mins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845426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865688" y="1773220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Surya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865688" y="2609771"/>
            <a:ext cx="6423117" cy="224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to reduce the weight.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control obesity.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reduce the cholesterol level.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to keep sharpen and focused.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F8599B4-AB68-AAD9-8B4B-02967ACE7B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73" b="98101" l="9916" r="89451">
                        <a14:foregroundMark x1="55485" y1="7173" x2="55485" y2="7173"/>
                        <a14:foregroundMark x1="49156" y1="92616" x2="49156" y2="92616"/>
                        <a14:foregroundMark x1="47679" y1="98101" x2="47679" y2="98101"/>
                        <a14:backgroundMark x1="58228" y1="25527" x2="58228" y2="25527"/>
                        <a14:backgroundMark x1="53376" y1="8228" x2="53376" y2="8228"/>
                        <a14:backgroundMark x1="53376" y1="8228" x2="53376" y2="8228"/>
                        <a14:backgroundMark x1="53376" y1="8228" x2="53376" y2="8228"/>
                        <a14:backgroundMark x1="53376" y1="8228" x2="53376" y2="82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74" y="1422755"/>
            <a:ext cx="4240438" cy="4522010"/>
          </a:xfrm>
          <a:prstGeom prst="rect">
            <a:avLst/>
          </a:prstGeom>
        </p:spPr>
      </p:pic>
      <p:sp>
        <p:nvSpPr>
          <p:cNvPr id="10" name="!!LINE">
            <a:extLst>
              <a:ext uri="{FF2B5EF4-FFF2-40B4-BE49-F238E27FC236}">
                <a16:creationId xmlns:a16="http://schemas.microsoft.com/office/drawing/2014/main" id="{DE894771-B01E-FFBB-8C62-4C4EED2CCFC7}"/>
              </a:ext>
            </a:extLst>
          </p:cNvPr>
          <p:cNvSpPr/>
          <p:nvPr/>
        </p:nvSpPr>
        <p:spPr>
          <a:xfrm>
            <a:off x="4980790" y="2417133"/>
            <a:ext cx="322595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E5B77B-1242-05ED-3D78-899BCB1236E5}"/>
              </a:ext>
            </a:extLst>
          </p:cNvPr>
          <p:cNvSpPr txBox="1"/>
          <p:nvPr/>
        </p:nvSpPr>
        <p:spPr>
          <a:xfrm>
            <a:off x="4865688" y="5149334"/>
            <a:ext cx="61004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Daily 5 to 20 mins, two times a day. </a:t>
            </a:r>
          </a:p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Contra Indication: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Avoid those who have hypothyroid, temperature elevation in internal and external and those who have psychological disorders.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12103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919476" y="1818940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Prasanna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797841" y="2705499"/>
            <a:ext cx="5215736" cy="39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to regulate the blood flow to the head.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for hair growth.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reduce the hair fall.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EBA76E-02E7-6E1E-4AD7-E33136727D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55274" y1="41045" x2="55274" y2="410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3" y="1389530"/>
            <a:ext cx="6942673" cy="3630705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7FE8BBFB-B591-AB8A-49C2-39CEC169E384}"/>
              </a:ext>
            </a:extLst>
          </p:cNvPr>
          <p:cNvSpPr/>
          <p:nvPr/>
        </p:nvSpPr>
        <p:spPr>
          <a:xfrm>
            <a:off x="4985233" y="2481106"/>
            <a:ext cx="5215736" cy="1186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91902F-3614-8C54-63BB-BC5B0FB448A8}"/>
              </a:ext>
            </a:extLst>
          </p:cNvPr>
          <p:cNvSpPr txBox="1"/>
          <p:nvPr/>
        </p:nvSpPr>
        <p:spPr>
          <a:xfrm>
            <a:off x="4797841" y="5198908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Daily 20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mins, any time in the day.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5400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883616" y="1169095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Varuna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883616" y="1993958"/>
            <a:ext cx="5067208" cy="390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to maintain the water level of the body.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to skin glow.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will help for anti ageing.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relieve the pimples, black patches and patches of face and body.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to relieve the skin disorders.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C001CF-3AAD-464E-D122-1685E39BFA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69766" y1="43938" x2="69766" y2="43938"/>
                        <a14:backgroundMark x1="69766" y1="43938" x2="69766" y2="43938"/>
                        <a14:backgroundMark x1="69766" y1="43938" x2="69766" y2="43938"/>
                        <a14:backgroundMark x1="69766" y1="43938" x2="69766" y2="43938"/>
                        <a14:backgroundMark x1="69766" y1="43938" x2="69766" y2="43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69" y="1425106"/>
            <a:ext cx="4864072" cy="39178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1B1F12-6F89-E460-4697-8437F05A1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69766" y1="43938" x2="69766" y2="43938"/>
                        <a14:backgroundMark x1="69766" y1="43938" x2="69766" y2="43938"/>
                        <a14:backgroundMark x1="69766" y1="43938" x2="69766" y2="43938"/>
                        <a14:backgroundMark x1="69766" y1="43938" x2="69766" y2="43938"/>
                        <a14:backgroundMark x1="69766" y1="43938" x2="69766" y2="43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015" y="1316523"/>
            <a:ext cx="4793445" cy="4026441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0CCEFDD0-BB5C-A943-BF17-F98E638D34EA}"/>
              </a:ext>
            </a:extLst>
          </p:cNvPr>
          <p:cNvSpPr/>
          <p:nvPr/>
        </p:nvSpPr>
        <p:spPr>
          <a:xfrm>
            <a:off x="5059007" y="1876981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15C536-D6ED-5166-0D5B-402D83DE25E6}"/>
              </a:ext>
            </a:extLst>
          </p:cNvPr>
          <p:cNvSpPr txBox="1"/>
          <p:nvPr/>
        </p:nvSpPr>
        <p:spPr>
          <a:xfrm>
            <a:off x="4883616" y="6076176"/>
            <a:ext cx="61004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20 mins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Morning and evening. Don’t Practice cold, cough and sinus.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192144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811332" y="1628908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Matangi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844020" y="2465838"/>
            <a:ext cx="5133698" cy="501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to reduce the acidity.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 for digestion.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reduce the gastritis and reflex.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 to cure the diabetic. It activate the pancreas and all the other digestive organs.</a:t>
            </a:r>
          </a:p>
          <a:p>
            <a:pPr>
              <a:lnSpc>
                <a:spcPct val="150000"/>
              </a:lnSpc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F34F77-526B-B750-36E8-64B37E4117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50" b="97500" l="4819" r="95482">
                        <a14:foregroundMark x1="53916" y1="6500" x2="53916" y2="6500"/>
                        <a14:foregroundMark x1="49699" y1="2750" x2="49699" y2="2750"/>
                        <a14:foregroundMark x1="95482" y1="87500" x2="95482" y2="87500"/>
                        <a14:foregroundMark x1="12952" y1="92500" x2="12952" y2="92500"/>
                        <a14:foregroundMark x1="93223" y1="97500" x2="93223" y2="97500"/>
                        <a14:foregroundMark x1="4819" y1="96625" x2="4819" y2="96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23" y="1751801"/>
            <a:ext cx="3427688" cy="3884947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17E9860C-48D5-9BA1-64E6-C42E026F2E72}"/>
              </a:ext>
            </a:extLst>
          </p:cNvPr>
          <p:cNvSpPr/>
          <p:nvPr/>
        </p:nvSpPr>
        <p:spPr>
          <a:xfrm>
            <a:off x="4959832" y="2336794"/>
            <a:ext cx="4651527" cy="1102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1F0671-0C2F-6E44-9A48-4D0E2BF4156D}"/>
              </a:ext>
            </a:extLst>
          </p:cNvPr>
          <p:cNvSpPr txBox="1"/>
          <p:nvPr/>
        </p:nvSpPr>
        <p:spPr>
          <a:xfrm>
            <a:off x="5133968" y="5988895"/>
            <a:ext cx="610048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Whenever needed or Daily 4 mins, three times a day.</a:t>
            </a:r>
          </a:p>
          <a:p>
            <a:endParaRPr lang="en-US" sz="18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18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18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413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892579" y="1814556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Ganesha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926913" y="2623248"/>
            <a:ext cx="6423117" cy="39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to reduce the Anxiety.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 to control the hyper tension.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reduce the palpitation.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relieve the stress and depression.</a:t>
            </a:r>
          </a:p>
          <a:p>
            <a:pPr>
              <a:lnSpc>
                <a:spcPct val="150000"/>
              </a:lnSpc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F189BE0-457E-F63A-B85D-BC6A2B8D2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4000" r="98700">
                        <a14:foregroundMark x1="9200" y1="49400" x2="9200" y2="49400"/>
                        <a14:foregroundMark x1="4100" y1="49400" x2="4100" y2="49400"/>
                        <a14:foregroundMark x1="91900" y1="45700" x2="91900" y2="45700"/>
                        <a14:foregroundMark x1="98700" y1="45500" x2="98700" y2="45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66" y="1633002"/>
            <a:ext cx="4095446" cy="4095446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D2458502-33BB-EF3C-869A-95622B4D9DB5}"/>
              </a:ext>
            </a:extLst>
          </p:cNvPr>
          <p:cNvSpPr/>
          <p:nvPr/>
        </p:nvSpPr>
        <p:spPr>
          <a:xfrm>
            <a:off x="4985232" y="2481106"/>
            <a:ext cx="4768367" cy="1421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7F0717-C0C2-45BF-CD1A-BBB2F3F90735}"/>
              </a:ext>
            </a:extLst>
          </p:cNvPr>
          <p:cNvSpPr txBox="1"/>
          <p:nvPr/>
        </p:nvSpPr>
        <p:spPr>
          <a:xfrm>
            <a:off x="4919349" y="5146518"/>
            <a:ext cx="6396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Whenever needed or each one hour 1 min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or 10 mins daily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0638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5162400" y="640179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Apana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867938" y="1525873"/>
            <a:ext cx="7165860" cy="6123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normalize the high blood pressure.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controls the diabetic.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reduce the stomach problem.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cures constipation.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cures sinus problem.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highlight>
                  <a:srgbClr val="FFFFFF"/>
                </a:highlight>
                <a:latin typeface="Times New Roman" panose="02020603050405020304" pitchFamily="18" charset="0"/>
              </a:rPr>
              <a:t>Contra indication</a:t>
            </a:r>
            <a:endParaRPr lang="en-IN" b="1" dirty="0"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IN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Weak persons should not practice and </a:t>
            </a:r>
          </a:p>
          <a:p>
            <a:pPr>
              <a:lnSpc>
                <a:spcPct val="150000"/>
              </a:lnSpc>
            </a:pPr>
            <a:r>
              <a:rPr lang="en-IN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at the time weakness also don’t practice this mudra. </a:t>
            </a:r>
          </a:p>
          <a:p>
            <a:pPr>
              <a:lnSpc>
                <a:spcPct val="150000"/>
              </a:lnSpc>
            </a:pPr>
            <a:r>
              <a:rPr lang="en-IN" b="1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Timing:</a:t>
            </a:r>
            <a:r>
              <a:rPr lang="en-IN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 Daily 20 mins, if needed up to 45 minus.</a:t>
            </a:r>
          </a:p>
          <a:p>
            <a:pPr>
              <a:lnSpc>
                <a:spcPct val="150000"/>
              </a:lnSpc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5CD450-FAC9-BE16-9DF3-5860C21F6F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46667" y1="72167" x2="46667" y2="7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02" y="1228381"/>
            <a:ext cx="5004198" cy="4195186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2C756949-78D0-3248-7875-F6FED1109FDF}"/>
              </a:ext>
            </a:extLst>
          </p:cNvPr>
          <p:cNvSpPr/>
          <p:nvPr/>
        </p:nvSpPr>
        <p:spPr>
          <a:xfrm>
            <a:off x="5162400" y="1434433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026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5065963" y="1119102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Ushas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5065963" y="2016423"/>
            <a:ext cx="4952194" cy="556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to harmonize the hormones.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cure all the mensuration problems.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for early wake up.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activate the body and mind help to be active mode.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for infertility.</a:t>
            </a:r>
          </a:p>
          <a:p>
            <a:pPr>
              <a:lnSpc>
                <a:spcPct val="150000"/>
              </a:lnSpc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AE1625-5C70-78C2-5E72-CFBDA72B19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51" b="95341" l="1662" r="98534">
                        <a14:foregroundMark x1="5474" y1="55580" x2="5474" y2="55580"/>
                        <a14:foregroundMark x1="93744" y1="54388" x2="93744" y2="54388"/>
                        <a14:foregroundMark x1="98631" y1="54388" x2="98631" y2="54388"/>
                        <a14:foregroundMark x1="1662" y1="58072" x2="1662" y2="58072"/>
                        <a14:foregroundMark x1="53861" y1="91658" x2="53861" y2="91658"/>
                        <a14:foregroundMark x1="56794" y1="95341" x2="56794" y2="95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00" y="1335741"/>
            <a:ext cx="4003297" cy="3924964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44D49605-D68A-441F-9C6F-6842B10F4014}"/>
              </a:ext>
            </a:extLst>
          </p:cNvPr>
          <p:cNvSpPr/>
          <p:nvPr/>
        </p:nvSpPr>
        <p:spPr>
          <a:xfrm>
            <a:off x="5227281" y="1844609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C21ABD-71D6-0366-CFAB-A13E9753DF27}"/>
              </a:ext>
            </a:extLst>
          </p:cNvPr>
          <p:cNvSpPr txBox="1"/>
          <p:nvPr/>
        </p:nvSpPr>
        <p:spPr>
          <a:xfrm>
            <a:off x="5227281" y="6210762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Daily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10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mins, Mornin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g and evening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0407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955334" y="1751801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Shakthi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955334" y="2608521"/>
            <a:ext cx="6423117" cy="279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regulate the sleep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cure all the mensuration problems.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gives energy to the body.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cures insomnia(sleep disorders).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cures prostate enlargement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C18BDF6-6AF8-D11F-3BAE-7E267172D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10" b="99414" l="9961" r="89844">
                        <a14:foregroundMark x1="24121" y1="90630" x2="24121" y2="90630"/>
                        <a14:foregroundMark x1="27832" y1="97072" x2="27832" y2="97072"/>
                        <a14:foregroundMark x1="79883" y1="97657" x2="79883" y2="97657"/>
                        <a14:foregroundMark x1="19824" y1="99414" x2="19824" y2="994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0792"/>
            <a:ext cx="5028345" cy="3353867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E95E1407-A517-24D0-1FC2-3B260BC572CC}"/>
              </a:ext>
            </a:extLst>
          </p:cNvPr>
          <p:cNvSpPr/>
          <p:nvPr/>
        </p:nvSpPr>
        <p:spPr>
          <a:xfrm>
            <a:off x="5021093" y="2481106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2F66FB-7D05-A157-9569-DB08A82C3D4F}"/>
              </a:ext>
            </a:extLst>
          </p:cNvPr>
          <p:cNvSpPr txBox="1"/>
          <p:nvPr/>
        </p:nvSpPr>
        <p:spPr>
          <a:xfrm>
            <a:off x="4955334" y="5732039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10 mins. Daily practice 5 mins at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night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27173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5591829" y="1751801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Garuda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5581337" y="2721862"/>
            <a:ext cx="4808758" cy="335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cure all the mensuration problem.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improves vision.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relives tiredness of the body.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67DACB-9D16-AEC4-30F0-4FFA726377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2361" l="10000" r="90000">
                        <a14:foregroundMark x1="46953" y1="92361" x2="46953" y2="92361"/>
                        <a14:backgroundMark x1="31953" y1="40000" x2="31953" y2="40000"/>
                        <a14:backgroundMark x1="32656" y1="52083" x2="32656" y2="52083"/>
                        <a14:backgroundMark x1="31953" y1="50972" x2="31953" y2="50972"/>
                        <a14:backgroundMark x1="31094" y1="49028" x2="31094" y2="49028"/>
                        <a14:backgroundMark x1="68516" y1="54028" x2="68516" y2="54028"/>
                        <a14:backgroundMark x1="67422" y1="55972" x2="67422" y2="55972"/>
                        <a14:backgroundMark x1="65234" y1="61528" x2="65234" y2="615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643" y="1074420"/>
            <a:ext cx="6791572" cy="3820259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6DF7A40C-7617-5971-9D65-E35B1A19F82F}"/>
              </a:ext>
            </a:extLst>
          </p:cNvPr>
          <p:cNvSpPr/>
          <p:nvPr/>
        </p:nvSpPr>
        <p:spPr>
          <a:xfrm>
            <a:off x="5612763" y="2481106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!!TITLE">
            <a:extLst>
              <a:ext uri="{FF2B5EF4-FFF2-40B4-BE49-F238E27FC236}">
                <a16:creationId xmlns:a16="http://schemas.microsoft.com/office/drawing/2014/main" id="{D57FEF51-6A2A-43D0-2B72-8B370239B1E3}"/>
              </a:ext>
            </a:extLst>
          </p:cNvPr>
          <p:cNvSpPr txBox="1"/>
          <p:nvPr/>
        </p:nvSpPr>
        <p:spPr>
          <a:xfrm>
            <a:off x="5591829" y="5218117"/>
            <a:ext cx="64231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Timing: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5 mins. Morning and evening. </a:t>
            </a:r>
          </a:p>
          <a:p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                   Two times per day</a:t>
            </a:r>
          </a:p>
          <a:p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9168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1262726" y="731793"/>
            <a:ext cx="64231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Montserrat ExtraBold" panose="00000900000000000000" pitchFamily="2" charset="0"/>
              </a:rPr>
              <a:t>Agenda</a:t>
            </a:r>
            <a:endParaRPr lang="en-US" sz="4800" dirty="0">
              <a:latin typeface="Montserrat" panose="00000800000000000000" pitchFamily="2" charset="0"/>
            </a:endParaRP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1164111" y="1658470"/>
            <a:ext cx="60116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spc="600" dirty="0">
                <a:latin typeface="Montserrat" panose="00000800000000000000" pitchFamily="2" charset="0"/>
              </a:rPr>
              <a:t>About Mudras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spc="600" dirty="0">
                <a:latin typeface="Montserrat" panose="00000800000000000000" pitchFamily="2" charset="0"/>
              </a:rPr>
              <a:t>Five Elements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spc="600" dirty="0">
                <a:latin typeface="Montserrat" panose="00000800000000000000" pitchFamily="2" charset="0"/>
              </a:rPr>
              <a:t>How to use mudras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spc="600" dirty="0">
                <a:latin typeface="Montserrat" panose="00000800000000000000" pitchFamily="2" charset="0"/>
              </a:rPr>
              <a:t>Mudra for health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spc="600" dirty="0">
                <a:latin typeface="Montserrat" panose="00000800000000000000" pitchFamily="2" charset="0"/>
              </a:rPr>
              <a:t>Face Yoga</a:t>
            </a: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B66ACB3D-4CE7-46B1-E0B8-A1FA7E141749}"/>
              </a:ext>
            </a:extLst>
          </p:cNvPr>
          <p:cNvSpPr/>
          <p:nvPr/>
        </p:nvSpPr>
        <p:spPr>
          <a:xfrm>
            <a:off x="1300739" y="1562789"/>
            <a:ext cx="2724416" cy="956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119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2789484" y="1131215"/>
            <a:ext cx="74586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err="1">
                <a:latin typeface="Montserrat" panose="00000800000000000000" pitchFamily="2" charset="0"/>
              </a:rPr>
              <a:t>Swasa</a:t>
            </a:r>
            <a:r>
              <a:rPr lang="en-US" sz="3500" dirty="0">
                <a:latin typeface="Montserrat" panose="00000800000000000000" pitchFamily="2" charset="0"/>
              </a:rPr>
              <a:t> kosha (Bronchial)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5177925" y="1994771"/>
            <a:ext cx="4548782" cy="501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strengthen the lung.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cures all the lung related problems.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extent the breathing capacity of the lung.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Cures asthma Condition.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Cures cold, cough.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F16378-AD5A-B935-47FB-0CB1362490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5956" y="1515635"/>
            <a:ext cx="6047757" cy="3405463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77AA9AFB-6834-AAA1-2421-A0A1233E401B}"/>
              </a:ext>
            </a:extLst>
          </p:cNvPr>
          <p:cNvSpPr/>
          <p:nvPr/>
        </p:nvSpPr>
        <p:spPr>
          <a:xfrm flipV="1">
            <a:off x="2930189" y="1762157"/>
            <a:ext cx="7038564" cy="728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263EC5-54D2-B128-0FDF-5DB4C8809AD2}"/>
              </a:ext>
            </a:extLst>
          </p:cNvPr>
          <p:cNvSpPr txBox="1"/>
          <p:nvPr/>
        </p:nvSpPr>
        <p:spPr>
          <a:xfrm>
            <a:off x="5349740" y="6094803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Daily 20 mins, Morning and Evening.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94490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5188222" y="1773220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Surabhi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5287035" y="2572546"/>
            <a:ext cx="6423117" cy="279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relives knee pain.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relives all the joints pain.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relieves arthritics.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Stiffness of the muscles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99C7CC-606F-0E97-3BB9-68015176A8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222" b="94889" l="2811" r="97189">
                        <a14:foregroundMark x1="4734" y1="64667" x2="4734" y2="64667"/>
                        <a14:foregroundMark x1="93343" y1="79778" x2="93343" y2="79778"/>
                        <a14:foregroundMark x1="97633" y1="95111" x2="97633" y2="95111"/>
                        <a14:foregroundMark x1="2811" y1="93111" x2="2811" y2="93111"/>
                        <a14:foregroundMark x1="42456" y1="7556" x2="42456" y2="7556"/>
                        <a14:foregroundMark x1="62278" y1="6222" x2="62278" y2="6222"/>
                        <a14:foregroundMark x1="42160" y1="7111" x2="42160" y2="7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98" y="1964092"/>
            <a:ext cx="4401235" cy="2929816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01A19258-D4C8-A6F9-BA08-6EF3587F1C06}"/>
              </a:ext>
            </a:extLst>
          </p:cNvPr>
          <p:cNvSpPr/>
          <p:nvPr/>
        </p:nvSpPr>
        <p:spPr>
          <a:xfrm>
            <a:off x="5316923" y="2481106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D2A67D-C037-ABA5-9094-E2620A34B423}"/>
              </a:ext>
            </a:extLst>
          </p:cNvPr>
          <p:cNvSpPr txBox="1"/>
          <p:nvPr/>
        </p:nvSpPr>
        <p:spPr>
          <a:xfrm>
            <a:off x="5448352" y="5003083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Whenever needed or Daily 5 mins, two times a day.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001599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994636" y="1751801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Montserrat" panose="00000800000000000000" pitchFamily="2" charset="0"/>
              </a:rPr>
              <a:t>Gubera</a:t>
            </a:r>
            <a:r>
              <a:rPr lang="en-US" sz="4000" dirty="0">
                <a:latin typeface="Montserrat" panose="00000800000000000000" pitchFamily="2" charset="0"/>
              </a:rPr>
              <a:t>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985233" y="2598083"/>
            <a:ext cx="6423117" cy="224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relives headache.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cures sinusitis.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improves self-confidents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4EBAC0-5260-1898-F100-94A78337C9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34" y="1846883"/>
            <a:ext cx="4745408" cy="3344655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CE616D29-5B38-AA4A-FD4C-C781D1CC5A3D}"/>
              </a:ext>
            </a:extLst>
          </p:cNvPr>
          <p:cNvSpPr/>
          <p:nvPr/>
        </p:nvSpPr>
        <p:spPr>
          <a:xfrm>
            <a:off x="4985233" y="2481106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9925AD-463B-F3CA-827D-44D38597DA0B}"/>
              </a:ext>
            </a:extLst>
          </p:cNvPr>
          <p:cNvSpPr txBox="1"/>
          <p:nvPr/>
        </p:nvSpPr>
        <p:spPr>
          <a:xfrm>
            <a:off x="4976706" y="4613018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Whenever needed or Daily 5 mins, two times a day.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90315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837069" y="1803636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Montserrat" panose="00000800000000000000" pitchFamily="2" charset="0"/>
              </a:rPr>
              <a:t>Samanan</a:t>
            </a:r>
            <a:r>
              <a:rPr lang="en-US" sz="4000" dirty="0">
                <a:latin typeface="Montserrat" panose="00000800000000000000" pitchFamily="2" charset="0"/>
              </a:rPr>
              <a:t>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864550" y="2597078"/>
            <a:ext cx="5964816" cy="335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gives overall wellness to the body.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balances the five elements.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relives the pain.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Continues practice for 3 months sperm count will be increased.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BC3AFB7-2E68-7E02-54F1-A2058303BE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85" y="933346"/>
            <a:ext cx="4705453" cy="4705453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7E132951-5A75-186D-B59A-650FD9C551A7}"/>
              </a:ext>
            </a:extLst>
          </p:cNvPr>
          <p:cNvSpPr/>
          <p:nvPr/>
        </p:nvSpPr>
        <p:spPr>
          <a:xfrm>
            <a:off x="4985233" y="2481106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A2B3F5-FD50-D392-10A2-DDE9764F4F93}"/>
              </a:ext>
            </a:extLst>
          </p:cNvPr>
          <p:cNvSpPr txBox="1"/>
          <p:nvPr/>
        </p:nvSpPr>
        <p:spPr>
          <a:xfrm>
            <a:off x="4989674" y="5478665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5 mins to 10 daily.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6582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1344057" y="293967"/>
            <a:ext cx="9126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Common Mudras for daily practice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E839F16-CEAC-64D2-DE65-14896AA1FE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00" b="97400" l="10000" r="90000">
                        <a14:foregroundMark x1="51100" y1="9100" x2="51100" y2="9100"/>
                        <a14:foregroundMark x1="50400" y1="6300" x2="50400" y2="6300"/>
                        <a14:foregroundMark x1="47200" y1="92800" x2="47200" y2="92800"/>
                        <a14:foregroundMark x1="45400" y1="97400" x2="45400" y2="9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569" y="1274827"/>
            <a:ext cx="2530020" cy="253002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E05C46F-41D4-68B1-8284-F895E8BE1E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235" y="1275017"/>
            <a:ext cx="3648075" cy="2286000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F8DD4C63-E89B-84C3-900D-C939952F6FF5}"/>
              </a:ext>
            </a:extLst>
          </p:cNvPr>
          <p:cNvSpPr/>
          <p:nvPr/>
        </p:nvSpPr>
        <p:spPr>
          <a:xfrm flipV="1">
            <a:off x="1526500" y="966031"/>
            <a:ext cx="8836699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789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MainTitle">
            <a:extLst>
              <a:ext uri="{FF2B5EF4-FFF2-40B4-BE49-F238E27FC236}">
                <a16:creationId xmlns:a16="http://schemas.microsoft.com/office/drawing/2014/main" id="{246CD151-A20A-B0A4-51AB-92CF68190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6311" y="2277271"/>
            <a:ext cx="5520502" cy="2061731"/>
          </a:xfrm>
        </p:spPr>
        <p:txBody>
          <a:bodyPr>
            <a:noAutofit/>
          </a:bodyPr>
          <a:lstStyle/>
          <a:p>
            <a:r>
              <a:rPr lang="en-US" sz="6000" b="1" dirty="0">
                <a:latin typeface="Montserrat" panose="00000800000000000000" pitchFamily="2" charset="0"/>
              </a:rPr>
              <a:t>Face Yoga</a:t>
            </a:r>
            <a:endParaRPr lang="en-US" b="1" dirty="0">
              <a:latin typeface="Montserrat" panose="00000800000000000000" pitchFamily="2" charset="0"/>
            </a:endParaRPr>
          </a:p>
        </p:txBody>
      </p:sp>
      <p:sp>
        <p:nvSpPr>
          <p:cNvPr id="13" name="!!Title 1">
            <a:extLst>
              <a:ext uri="{FF2B5EF4-FFF2-40B4-BE49-F238E27FC236}">
                <a16:creationId xmlns:a16="http://schemas.microsoft.com/office/drawing/2014/main" id="{16B61F4B-1886-C1C1-B39D-FE07ED004D0F}"/>
              </a:ext>
            </a:extLst>
          </p:cNvPr>
          <p:cNvSpPr txBox="1">
            <a:spLocks/>
          </p:cNvSpPr>
          <p:nvPr/>
        </p:nvSpPr>
        <p:spPr>
          <a:xfrm>
            <a:off x="2500267" y="7273035"/>
            <a:ext cx="6226546" cy="17681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400" b="1" dirty="0">
              <a:solidFill>
                <a:srgbClr val="0B8F9D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304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717519" y="174984"/>
            <a:ext cx="64231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Montserrat" panose="00000800000000000000" pitchFamily="2" charset="0"/>
              </a:rPr>
              <a:t>Introduction	</a:t>
            </a:r>
          </a:p>
        </p:txBody>
      </p:sp>
      <p:sp>
        <p:nvSpPr>
          <p:cNvPr id="28" name="!!LINE">
            <a:extLst>
              <a:ext uri="{FF2B5EF4-FFF2-40B4-BE49-F238E27FC236}">
                <a16:creationId xmlns:a16="http://schemas.microsoft.com/office/drawing/2014/main" id="{AADFD330-909E-86E4-870F-00B604AC6741}"/>
              </a:ext>
            </a:extLst>
          </p:cNvPr>
          <p:cNvSpPr/>
          <p:nvPr/>
        </p:nvSpPr>
        <p:spPr>
          <a:xfrm>
            <a:off x="633757" y="958347"/>
            <a:ext cx="4217145" cy="95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88221" y="1267972"/>
            <a:ext cx="982119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“Yoga” is just a catchy way to say facial exercises that move the muscles on the face into certain positions –kind of like yoga for our body</a:t>
            </a:r>
          </a:p>
          <a:p>
            <a:endParaRPr lang="en-I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IN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Face Yoga is a combination of Acupressure, Massage and breathing.</a:t>
            </a:r>
          </a:p>
          <a:p>
            <a:endParaRPr lang="en-I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IN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Many people are searching for natural and affordable options for their face wellness, this will help them and feel better.</a:t>
            </a:r>
          </a:p>
          <a:p>
            <a:endParaRPr lang="en-I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IN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Face yoga involves massage and exercises that stimulates, muscles, skin and lymphatic system.</a:t>
            </a:r>
          </a:p>
          <a:p>
            <a:endParaRPr lang="en-I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IN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This technique is designed to soften and relax the facial muscles to relieve from stre</a:t>
            </a:r>
            <a:r>
              <a:rPr lang="en-I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ss, tension and worries.</a:t>
            </a:r>
          </a:p>
          <a:p>
            <a:endParaRPr lang="en-I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I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IN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</a:p>
          <a:p>
            <a:r>
              <a:rPr lang="en-IN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endParaRPr lang="en-US" sz="2400" dirty="0">
              <a:latin typeface="Montserrat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245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727442" y="1104241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DARK  CIRCLES</a:t>
            </a:r>
          </a:p>
        </p:txBody>
      </p:sp>
      <p:sp>
        <p:nvSpPr>
          <p:cNvPr id="28" name="!!LINE">
            <a:extLst>
              <a:ext uri="{FF2B5EF4-FFF2-40B4-BE49-F238E27FC236}">
                <a16:creationId xmlns:a16="http://schemas.microsoft.com/office/drawing/2014/main" id="{AADFD330-909E-86E4-870F-00B604AC6741}"/>
              </a:ext>
            </a:extLst>
          </p:cNvPr>
          <p:cNvSpPr/>
          <p:nvPr/>
        </p:nvSpPr>
        <p:spPr>
          <a:xfrm>
            <a:off x="769588" y="1766407"/>
            <a:ext cx="4089283" cy="45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727442" y="1854337"/>
            <a:ext cx="5502877" cy="446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Pressing under the eyes.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V Shape.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Stretch the fingers down and look up.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Lift the center of eyebrow, open and close eyes.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5 Acupressure points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Blinking of eyes.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436102-2E86-ED31-B03A-C39D75C21E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" t="-1" r="49459" b="-4245"/>
          <a:stretch/>
        </p:blipFill>
        <p:spPr>
          <a:xfrm>
            <a:off x="6511062" y="1635910"/>
            <a:ext cx="3012367" cy="414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59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852948" y="1022664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FOR ANTI AGEING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852948" y="2046389"/>
            <a:ext cx="6423117" cy="39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Kiss the sky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Squeeze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Nasolabial massage.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Smoother massage.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Taping.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AB36F761-1F9B-8DB5-5AC7-4279267A7085}"/>
              </a:ext>
            </a:extLst>
          </p:cNvPr>
          <p:cNvSpPr/>
          <p:nvPr/>
        </p:nvSpPr>
        <p:spPr>
          <a:xfrm>
            <a:off x="769588" y="1766407"/>
            <a:ext cx="4860247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A660518-658F-626D-F07A-BC6F1CEC0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620" y="2046389"/>
            <a:ext cx="5046347" cy="336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726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625554" y="546820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FOR DUBLE CHIN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625554" y="1420001"/>
            <a:ext cx="6423117" cy="6123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Pout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Sky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Awaken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Lock pose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Ballon pose with air or water.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Holding “O” and “E”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Look up, open and close the mouth.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Massage throat with oil.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B2644015-C0F9-4722-0BC8-9D7BF16793FA}"/>
              </a:ext>
            </a:extLst>
          </p:cNvPr>
          <p:cNvSpPr/>
          <p:nvPr/>
        </p:nvSpPr>
        <p:spPr>
          <a:xfrm>
            <a:off x="625554" y="1231846"/>
            <a:ext cx="4860247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F6856C-F8C0-B82F-1734-E9344996D1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4" b="15200"/>
          <a:stretch/>
        </p:blipFill>
        <p:spPr>
          <a:xfrm>
            <a:off x="5846669" y="1750831"/>
            <a:ext cx="3867161" cy="335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97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1447709" y="563165"/>
            <a:ext cx="75349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Montserrat" panose="00000800000000000000" pitchFamily="2" charset="0"/>
              </a:rPr>
              <a:t>Advantages of  Mudras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1447710" y="1664591"/>
            <a:ext cx="88527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The word mudra means seal or gesture.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It balances the five elements of our body.</a:t>
            </a:r>
            <a:endParaRPr lang="en-IN" sz="2400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Mudras are simple and easy to do.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Easy to learn and very less time to do.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Mudras can be practiced in all ways, walking sitting, and standing and lying down, some of the mudras having restrictions.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There is no specific place required for practicing this, sitting place is enough.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Mudras can cure headache to heart problems.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It relived all the blockages of chakras and </a:t>
            </a:r>
            <a:r>
              <a:rPr lang="en-IN" sz="2400" dirty="0" err="1">
                <a:solidFill>
                  <a:srgbClr val="000000"/>
                </a:solidFill>
                <a:highlight>
                  <a:srgbClr val="FFFFFF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nadis</a:t>
            </a: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B66ACB3D-4CE7-46B1-E0B8-A1FA7E141749}"/>
              </a:ext>
            </a:extLst>
          </p:cNvPr>
          <p:cNvSpPr/>
          <p:nvPr/>
        </p:nvSpPr>
        <p:spPr>
          <a:xfrm>
            <a:off x="1551749" y="1446245"/>
            <a:ext cx="7170909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716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01062" y="802330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FOR REDUCE FACE FAT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532687" y="1769390"/>
            <a:ext cx="6423117" cy="501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Squeeze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Ballon pose (holding with two fingers).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Exhalation (look up).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Diagonal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Palming open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V Shape and smile.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E263D74D-74E8-C9C1-CABE-156FAFE1938C}"/>
              </a:ext>
            </a:extLst>
          </p:cNvPr>
          <p:cNvSpPr/>
          <p:nvPr/>
        </p:nvSpPr>
        <p:spPr>
          <a:xfrm>
            <a:off x="419366" y="1500789"/>
            <a:ext cx="6161187" cy="516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FCDB6C-D445-2CF6-798C-B134DD3EE1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25" b="3340"/>
          <a:stretch/>
        </p:blipFill>
        <p:spPr>
          <a:xfrm>
            <a:off x="6651922" y="2053240"/>
            <a:ext cx="2391744" cy="311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848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95090" y="597535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FOR REDUCE WRINKLES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563599" y="1511629"/>
            <a:ext cx="4268378" cy="39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Binocular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Tongue and cheek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Crow feet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Detox pose (Forceful inhale and exhale).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Palming pose.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8AC9B33C-EC95-DA8E-0715-ED9CADFF449B}"/>
              </a:ext>
            </a:extLst>
          </p:cNvPr>
          <p:cNvSpPr/>
          <p:nvPr/>
        </p:nvSpPr>
        <p:spPr>
          <a:xfrm>
            <a:off x="495090" y="1305421"/>
            <a:ext cx="656013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F63EAB-F4AD-613A-1950-70695D617F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166" y="2013307"/>
            <a:ext cx="4221199" cy="280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10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1039074" y="668692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FOR PIMPLES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1036234" y="1402115"/>
            <a:ext cx="4916332" cy="39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Ballon pose with breath hold.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Goggle with water and tab with fingers tips.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Make a ballon pose, lift the lips with two figures and hold the breath.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80F7C8B0-8CFD-5699-DC03-3CE08D0AEAB2}"/>
              </a:ext>
            </a:extLst>
          </p:cNvPr>
          <p:cNvSpPr/>
          <p:nvPr/>
        </p:nvSpPr>
        <p:spPr>
          <a:xfrm>
            <a:off x="1138518" y="1305421"/>
            <a:ext cx="3695102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0E2FDF-4936-EF8C-3ACF-FF2D3C9210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978" y="1911067"/>
            <a:ext cx="3293256" cy="245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99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1370143" y="933626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FOR DAILY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1335745" y="1706347"/>
            <a:ext cx="6423117" cy="335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Ballon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Fish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V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Mindfulness pose.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Squeeze pose.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035BCF08-167C-AC6A-E9B7-86039DD192B2}"/>
              </a:ext>
            </a:extLst>
          </p:cNvPr>
          <p:cNvSpPr/>
          <p:nvPr/>
        </p:nvSpPr>
        <p:spPr>
          <a:xfrm flipV="1">
            <a:off x="1335745" y="1564502"/>
            <a:ext cx="317021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949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872330" y="550782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Benefits</a:t>
            </a:r>
          </a:p>
        </p:txBody>
      </p:sp>
      <p:sp>
        <p:nvSpPr>
          <p:cNvPr id="5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872331" y="1220567"/>
            <a:ext cx="8551070" cy="5115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Promotes </a:t>
            </a:r>
            <a:r>
              <a:rPr lang="en-US" sz="2000" dirty="0">
                <a:latin typeface="Times New Roman" panose="02020603050405020304" pitchFamily="18" charset="0"/>
              </a:rPr>
              <a:t>healthy and glowing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skin.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Massage helps to boost circulation and improves lymphatic drainage and relives stress.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Facial yoga reduces the appearance of ageing in the middle aged women.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It improves the mental health of older people.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It enhances mindfulness and awareness.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It is easier to relax and fall asleep at night.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It generate positive emotions.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Promotes proper nostril breathing.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It improves confidence.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We can see positive results with zero investment.</a:t>
            </a: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FF4DBD0A-29D4-F2BD-1643-D396A43DC721}"/>
              </a:ext>
            </a:extLst>
          </p:cNvPr>
          <p:cNvSpPr/>
          <p:nvPr/>
        </p:nvSpPr>
        <p:spPr>
          <a:xfrm>
            <a:off x="992845" y="1174848"/>
            <a:ext cx="270793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9630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599001" y="384940"/>
            <a:ext cx="8393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DO’s AND DON’T’s</a:t>
            </a:r>
          </a:p>
        </p:txBody>
      </p:sp>
      <p:sp>
        <p:nvSpPr>
          <p:cNvPr id="5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93559" y="1299021"/>
            <a:ext cx="8393952" cy="142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Harsh and vigorous facial movements can increase wear and tear of the collagen fibers and aggravate wrinkles.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Don’t wipe your face roughly with the towel after face wash.</a:t>
            </a: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103D91EB-ABA6-055B-C669-2D70CEBCD676}"/>
              </a:ext>
            </a:extLst>
          </p:cNvPr>
          <p:cNvSpPr/>
          <p:nvPr/>
        </p:nvSpPr>
        <p:spPr>
          <a:xfrm>
            <a:off x="705225" y="1092826"/>
            <a:ext cx="4688042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070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" name="!!Title 1">
            <a:extLst>
              <a:ext uri="{FF2B5EF4-FFF2-40B4-BE49-F238E27FC236}">
                <a16:creationId xmlns:a16="http://schemas.microsoft.com/office/drawing/2014/main" id="{6304DAA8-50A8-C894-7059-10D1E4FEB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8420" y="2257143"/>
            <a:ext cx="6560180" cy="1717181"/>
          </a:xfrm>
        </p:spPr>
        <p:txBody>
          <a:bodyPr>
            <a:noAutofit/>
          </a:bodyPr>
          <a:lstStyle/>
          <a:p>
            <a:pPr algn="ctr"/>
            <a:r>
              <a:rPr lang="en-US" sz="7000" b="1" dirty="0">
                <a:solidFill>
                  <a:schemeClr val="tx1"/>
                </a:solidFill>
                <a:latin typeface="Montserrat ExtraBold" panose="00000900000000000000" pitchFamily="2" charset="0"/>
              </a:rPr>
              <a:t>THANK YOU</a:t>
            </a:r>
            <a:br>
              <a:rPr lang="en-US" sz="7000" b="1" dirty="0">
                <a:solidFill>
                  <a:schemeClr val="tx1"/>
                </a:solidFill>
                <a:latin typeface="Montserrat ExtraBold" panose="00000900000000000000" pitchFamily="2" charset="0"/>
              </a:rPr>
            </a:br>
            <a:endParaRPr lang="en-US" sz="7000" b="1" dirty="0">
              <a:solidFill>
                <a:schemeClr val="tx1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4" name="!!Title 1">
            <a:extLst>
              <a:ext uri="{FF2B5EF4-FFF2-40B4-BE49-F238E27FC236}">
                <a16:creationId xmlns:a16="http://schemas.microsoft.com/office/drawing/2014/main" id="{0ABBD678-EC4F-4559-7766-4B7F54730395}"/>
              </a:ext>
            </a:extLst>
          </p:cNvPr>
          <p:cNvSpPr txBox="1">
            <a:spLocks/>
          </p:cNvSpPr>
          <p:nvPr/>
        </p:nvSpPr>
        <p:spPr>
          <a:xfrm>
            <a:off x="2978830" y="2988732"/>
            <a:ext cx="6139770" cy="28710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accent1"/>
                </a:solidFill>
                <a:latin typeface="Montserrat ExtraBold" panose="00000900000000000000" pitchFamily="2" charset="0"/>
              </a:rPr>
              <a:t>R. Kalpana,</a:t>
            </a:r>
            <a:r>
              <a:rPr lang="en-US" sz="1500" b="1" dirty="0">
                <a:solidFill>
                  <a:schemeClr val="accent1"/>
                </a:solidFill>
                <a:latin typeface="Montserrat ExtraBold" panose="00000900000000000000" pitchFamily="2" charset="0"/>
              </a:rPr>
              <a:t> </a:t>
            </a:r>
            <a:r>
              <a:rPr lang="en-US" sz="1300" b="1" dirty="0">
                <a:solidFill>
                  <a:schemeClr val="accent1"/>
                </a:solidFill>
                <a:latin typeface="Montserrat ExtraBold" panose="00000900000000000000" pitchFamily="2" charset="0"/>
              </a:rPr>
              <a:t>BCA, PGDYT, M.SC (Yoga), M.SC (Yoga Therapy), M.ACU, MD in ACU, Dip in Aroma therapy and cupping therapy.</a:t>
            </a:r>
          </a:p>
          <a:p>
            <a:endParaRPr lang="en-US" sz="1300" b="1" dirty="0">
              <a:solidFill>
                <a:schemeClr val="accent1"/>
              </a:solidFill>
              <a:latin typeface="Montserrat ExtraBold" panose="00000900000000000000" pitchFamily="2" charset="0"/>
            </a:endParaRPr>
          </a:p>
          <a:p>
            <a:r>
              <a:rPr lang="en-US" sz="1300" b="1" dirty="0">
                <a:solidFill>
                  <a:schemeClr val="accent1"/>
                </a:solidFill>
                <a:latin typeface="Montserrat ExtraBold" panose="00000900000000000000" pitchFamily="2" charset="0"/>
              </a:rPr>
              <a:t>SRI RAJA YOGA, ADAMBAKKAM, CH-88.</a:t>
            </a:r>
          </a:p>
          <a:p>
            <a:r>
              <a:rPr lang="en-US" sz="1300" b="1" dirty="0">
                <a:solidFill>
                  <a:schemeClr val="accent1"/>
                </a:solidFill>
                <a:latin typeface="Montserrat ExtraBold" panose="00000900000000000000" pitchFamily="2" charset="0"/>
              </a:rPr>
              <a:t>Contact Number: 9952044124</a:t>
            </a:r>
          </a:p>
        </p:txBody>
      </p:sp>
    </p:spTree>
    <p:extLst>
      <p:ext uri="{BB962C8B-B14F-4D97-AF65-F5344CB8AC3E}">
        <p14:creationId xmlns:p14="http://schemas.microsoft.com/office/powerpoint/2010/main" val="2186028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160925" y="1513137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Prana Mudra</a:t>
            </a:r>
          </a:p>
        </p:txBody>
      </p:sp>
      <p:sp>
        <p:nvSpPr>
          <p:cNvPr id="28" name="!!LINE">
            <a:extLst>
              <a:ext uri="{FF2B5EF4-FFF2-40B4-BE49-F238E27FC236}">
                <a16:creationId xmlns:a16="http://schemas.microsoft.com/office/drawing/2014/main" id="{AADFD330-909E-86E4-870F-00B604AC6741}"/>
              </a:ext>
            </a:extLst>
          </p:cNvPr>
          <p:cNvSpPr/>
          <p:nvPr/>
        </p:nvSpPr>
        <p:spPr>
          <a:xfrm>
            <a:off x="4160925" y="2129167"/>
            <a:ext cx="414039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FF00"/>
              </a:highlight>
            </a:endParaRP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3744247" y="2462968"/>
            <a:ext cx="6423117" cy="501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</a:t>
            </a: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t increase oxygen level of the body and Brain.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strengthens the nervous system.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calm the sympathetic and para sympathetic nervous system.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creates the clarity to the mind.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increase the vision.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4CA0F8-A7FE-C891-3D9B-36B09FD084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00" b="97000" l="10000" r="90000">
                        <a14:foregroundMark x1="51000" y1="8900" x2="51000" y2="8900"/>
                        <a14:foregroundMark x1="49000" y1="5500" x2="49000" y2="5500"/>
                        <a14:foregroundMark x1="48200" y1="97000" x2="48200" y2="9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809" y="1568824"/>
            <a:ext cx="4464422" cy="4092387"/>
          </a:xfrm>
          <a:prstGeom prst="rect">
            <a:avLst/>
          </a:prstGeom>
        </p:spPr>
      </p:pic>
      <p:sp>
        <p:nvSpPr>
          <p:cNvPr id="2" name="!!TITLE">
            <a:extLst>
              <a:ext uri="{FF2B5EF4-FFF2-40B4-BE49-F238E27FC236}">
                <a16:creationId xmlns:a16="http://schemas.microsoft.com/office/drawing/2014/main" id="{CDFCD4E5-1FB4-DD8F-CB2B-F9D5351E52E6}"/>
              </a:ext>
            </a:extLst>
          </p:cNvPr>
          <p:cNvSpPr txBox="1"/>
          <p:nvPr/>
        </p:nvSpPr>
        <p:spPr>
          <a:xfrm>
            <a:off x="4035419" y="5980567"/>
            <a:ext cx="64231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Timing: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10 mins, daily 3 times, it can be done by all the position.</a:t>
            </a:r>
          </a:p>
          <a:p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87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489170" y="1049720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Montserrat" panose="00000800000000000000" pitchFamily="2" charset="0"/>
              </a:rPr>
              <a:t>Lotus </a:t>
            </a:r>
            <a:r>
              <a:rPr lang="en-US" sz="4000" dirty="0">
                <a:latin typeface="Montserrat" panose="00000800000000000000" pitchFamily="2" charset="0"/>
              </a:rPr>
              <a:t>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371101" y="2004739"/>
            <a:ext cx="6423117" cy="390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purifies the mind.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stabilizes the mind.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 to treat the fever, cold and cough.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is helps to increase the immune system.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Creating love and positive attitude towards others.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boost the endorphin hormone.</a:t>
            </a: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A9287EC8-EFB6-B428-6FA2-0FAF5CBEF7E2}"/>
              </a:ext>
            </a:extLst>
          </p:cNvPr>
          <p:cNvSpPr/>
          <p:nvPr/>
        </p:nvSpPr>
        <p:spPr>
          <a:xfrm>
            <a:off x="4588033" y="1737423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F0C7FB-C36E-9428-E246-62479F508C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84" b="89524" l="9916" r="89662">
                        <a14:foregroundMark x1="75105" y1="9206" x2="75949" y2="8889"/>
                        <a14:foregroundMark x1="83966" y1="6984" x2="83966" y2="6984"/>
                        <a14:foregroundMark x1="77004" y1="8889" x2="77004" y2="8889"/>
                        <a14:foregroundMark x1="77637" y1="9206" x2="77637" y2="9206"/>
                        <a14:foregroundMark x1="77215" y1="8571" x2="77215" y2="8571"/>
                        <a14:foregroundMark x1="76582" y1="8889" x2="76582" y2="8889"/>
                        <a14:foregroundMark x1="77637" y1="8254" x2="77637" y2="8254"/>
                        <a14:foregroundMark x1="77004" y1="8254" x2="77004" y2="8254"/>
                        <a14:foregroundMark x1="77637" y1="7619" x2="77637" y2="7619"/>
                        <a14:foregroundMark x1="76371" y1="8254" x2="76371" y2="8254"/>
                        <a14:foregroundMark x1="78059" y1="8254" x2="78059" y2="8254"/>
                        <a14:foregroundMark x1="77215" y1="8254" x2="77215" y2="8254"/>
                        <a14:foregroundMark x1="76371" y1="8254" x2="76371" y2="8254"/>
                        <a14:foregroundMark x1="77426" y1="8571" x2="77426" y2="8571"/>
                        <a14:foregroundMark x1="77215" y1="8254" x2="77215" y2="8254"/>
                        <a14:foregroundMark x1="77004" y1="9206" x2="77004" y2="9206"/>
                        <a14:foregroundMark x1="77426" y1="7937" x2="77426" y2="7937"/>
                        <a14:foregroundMark x1="77215" y1="8571" x2="77215" y2="8571"/>
                        <a14:foregroundMark x1="76371" y1="8571" x2="76371" y2="8571"/>
                        <a14:foregroundMark x1="76582" y1="8571" x2="76582" y2="8571"/>
                        <a14:foregroundMark x1="76371" y1="8571" x2="76371" y2="8571"/>
                        <a14:foregroundMark x1="77426" y1="8571" x2="77426" y2="8571"/>
                        <a14:foregroundMark x1="76582" y1="7937" x2="76582" y2="7937"/>
                        <a14:foregroundMark x1="78059" y1="8889" x2="78059" y2="8889"/>
                        <a14:foregroundMark x1="78059" y1="8889" x2="77426" y2="11746"/>
                        <a14:foregroundMark x1="77426" y1="7937" x2="75949" y2="11111"/>
                        <a14:backgroundMark x1="77637" y1="7619" x2="82068" y2="5397"/>
                        <a14:backgroundMark x1="77277" y1="7800" x2="77637" y2="7619"/>
                        <a14:backgroundMark x1="84177" y1="6349" x2="84177" y2="6349"/>
                        <a14:backgroundMark x1="84177" y1="6349" x2="84177" y2="6349"/>
                        <a14:backgroundMark x1="84599" y1="7302" x2="85232" y2="7619"/>
                        <a14:backgroundMark x1="83966" y1="7619" x2="83966" y2="7619"/>
                        <a14:backgroundMark x1="83966" y1="6984" x2="83966" y2="69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56" y="2163299"/>
            <a:ext cx="3809157" cy="2531402"/>
          </a:xfrm>
          <a:prstGeom prst="rect">
            <a:avLst/>
          </a:prstGeom>
        </p:spPr>
      </p:pic>
      <p:sp>
        <p:nvSpPr>
          <p:cNvPr id="3" name="!!TITLE">
            <a:extLst>
              <a:ext uri="{FF2B5EF4-FFF2-40B4-BE49-F238E27FC236}">
                <a16:creationId xmlns:a16="http://schemas.microsoft.com/office/drawing/2014/main" id="{A74F98DF-E83A-E40C-016F-C566BDF1E6B6}"/>
              </a:ext>
            </a:extLst>
          </p:cNvPr>
          <p:cNvSpPr txBox="1"/>
          <p:nvPr/>
        </p:nvSpPr>
        <p:spPr>
          <a:xfrm>
            <a:off x="4489170" y="6155826"/>
            <a:ext cx="64231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Timing: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Daily 10. Morning and evening, if fever, can practice 5 mins for every one hour.</a:t>
            </a: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647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489170" y="1049720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Montserrat" panose="00000800000000000000" pitchFamily="2" charset="0"/>
              </a:rPr>
              <a:t>Kalishwara</a:t>
            </a:r>
            <a:r>
              <a:rPr lang="en-US" sz="4000" dirty="0">
                <a:latin typeface="Montserrat" panose="00000800000000000000" pitchFamily="2" charset="0"/>
              </a:rPr>
              <a:t>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371101" y="2004739"/>
            <a:ext cx="6423117" cy="334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helpful to come out from any addiction.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helps boost the memory and concentration.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gives control over the mind. As we know mind is very hard to control but by practicing this Mudra, it is help to control over the mind.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gives positive attitude toward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BE2F8B-C6D5-0D88-3217-9B29BC23D0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296" b="99155" l="3376" r="89451">
                        <a14:foregroundMark x1="8439" y1="87606" x2="8439" y2="87606"/>
                        <a14:foregroundMark x1="3586" y1="97746" x2="3586" y2="97746"/>
                        <a14:foregroundMark x1="88397" y1="99155" x2="88397" y2="991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99" y="2120534"/>
            <a:ext cx="4514850" cy="3381375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A9287EC8-EFB6-B428-6FA2-0FAF5CBEF7E2}"/>
              </a:ext>
            </a:extLst>
          </p:cNvPr>
          <p:cNvSpPr/>
          <p:nvPr/>
        </p:nvSpPr>
        <p:spPr>
          <a:xfrm>
            <a:off x="4588033" y="1737423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92DFDE-258E-FC91-31E7-9A307C31EBD1}"/>
              </a:ext>
            </a:extLst>
          </p:cNvPr>
          <p:cNvSpPr txBox="1"/>
          <p:nvPr/>
        </p:nvSpPr>
        <p:spPr>
          <a:xfrm>
            <a:off x="4957349" y="5696180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Timing: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Daily 15 to 20 mins, Morning or evening.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33046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876979" y="1189693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Happy Mudra</a:t>
            </a:r>
          </a:p>
        </p:txBody>
      </p:sp>
      <p:sp>
        <p:nvSpPr>
          <p:cNvPr id="28" name="!!LINE">
            <a:extLst>
              <a:ext uri="{FF2B5EF4-FFF2-40B4-BE49-F238E27FC236}">
                <a16:creationId xmlns:a16="http://schemas.microsoft.com/office/drawing/2014/main" id="{AADFD330-909E-86E4-870F-00B604AC6741}"/>
              </a:ext>
            </a:extLst>
          </p:cNvPr>
          <p:cNvSpPr/>
          <p:nvPr/>
        </p:nvSpPr>
        <p:spPr>
          <a:xfrm>
            <a:off x="4966760" y="1824277"/>
            <a:ext cx="4464422" cy="601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876979" y="1990532"/>
            <a:ext cx="5476984" cy="390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activate all happy hormones like dopamine, Serotonin, melatonin and oxytocin.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reduce the cortisol level.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gives homeostatic to the mind.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degrees the stress, depression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inner happiness to the mind.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62992A-F1EB-37F8-2A7F-FD7B353C40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694" r="90000">
                        <a14:foregroundMark x1="13194" y1="56000" x2="13194" y2="56000"/>
                        <a14:foregroundMark x1="9167" y1="60438" x2="9167" y2="60438"/>
                        <a14:foregroundMark x1="9167" y1="60438" x2="9167" y2="60438"/>
                        <a14:foregroundMark x1="9167" y1="52625" x2="9167" y2="52625"/>
                        <a14:foregroundMark x1="5694" y1="33563" x2="5694" y2="33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7952" y="-88072"/>
            <a:ext cx="3598210" cy="88096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C781DF-55EE-B774-7747-345A7272C6BB}"/>
              </a:ext>
            </a:extLst>
          </p:cNvPr>
          <p:cNvSpPr txBox="1"/>
          <p:nvPr/>
        </p:nvSpPr>
        <p:spPr>
          <a:xfrm>
            <a:off x="4663261" y="6060914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 Daily 10 mins, two times a day.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38733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5326336" y="1769731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Montserrat" panose="00000800000000000000" pitchFamily="2" charset="0"/>
              </a:rPr>
              <a:t>Ksepana</a:t>
            </a:r>
            <a:r>
              <a:rPr lang="en-US" sz="4000">
                <a:latin typeface="Montserrat" panose="00000800000000000000" pitchFamily="2" charset="0"/>
              </a:rPr>
              <a:t> Mudra</a:t>
            </a:r>
            <a:endParaRPr lang="en-US" sz="4000" dirty="0">
              <a:latin typeface="Montserrat" panose="00000800000000000000" pitchFamily="2" charset="0"/>
            </a:endParaRP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5281514" y="2515677"/>
            <a:ext cx="6705012" cy="169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relives untold stress.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relives body stress.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Montserrat Light" panose="00000400000000000000" pitchFamily="2" charset="0"/>
            </a:endParaRPr>
          </a:p>
        </p:txBody>
      </p:sp>
      <p:sp>
        <p:nvSpPr>
          <p:cNvPr id="2" name="!!LINE">
            <a:extLst>
              <a:ext uri="{FF2B5EF4-FFF2-40B4-BE49-F238E27FC236}">
                <a16:creationId xmlns:a16="http://schemas.microsoft.com/office/drawing/2014/main" id="{068A0F3E-1E78-24EB-929C-B51B5C2A0585}"/>
              </a:ext>
            </a:extLst>
          </p:cNvPr>
          <p:cNvSpPr/>
          <p:nvPr/>
        </p:nvSpPr>
        <p:spPr>
          <a:xfrm>
            <a:off x="5326336" y="2431897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913948-7354-EA99-7925-73149F6AD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2083">
                        <a14:foregroundMark x1="47778" y1="16063" x2="47778" y2="16063"/>
                        <a14:foregroundMark x1="79583" y1="63438" x2="78130" y2="63567"/>
                        <a14:foregroundMark x1="46667" y1="16313" x2="46667" y2="16313"/>
                        <a14:foregroundMark x1="45000" y1="15313" x2="45000" y2="15313"/>
                        <a14:foregroundMark x1="45000" y1="15313" x2="45000" y2="15313"/>
                        <a14:foregroundMark x1="45000" y1="15313" x2="45000" y2="15313"/>
                        <a14:backgroundMark x1="19583" y1="68563" x2="22794" y2="68342"/>
                        <a14:backgroundMark x1="84086" y1="66233" x2="90556" y2="81063"/>
                        <a14:backgroundMark x1="90556" y1="81063" x2="72778" y2="94500"/>
                        <a14:backgroundMark x1="72778" y1="94500" x2="17361" y2="97250"/>
                        <a14:backgroundMark x1="17361" y1="97250" x2="10694" y2="72688"/>
                        <a14:backgroundMark x1="10694" y1="72688" x2="20204" y2="68088"/>
                        <a14:backgroundMark x1="54167" y1="67313" x2="91528" y2="65625"/>
                        <a14:backgroundMark x1="49861" y1="15563" x2="74167" y2="15313"/>
                        <a14:backgroundMark x1="50417" y1="16500" x2="62917" y2="28563"/>
                        <a14:backgroundMark x1="62917" y1="28563" x2="76389" y2="17250"/>
                        <a14:backgroundMark x1="64444" y1="32813" x2="64444" y2="32813"/>
                        <a14:backgroundMark x1="49861" y1="61000" x2="49861" y2="74938"/>
                        <a14:backgroundMark x1="49861" y1="74938" x2="60278" y2="89813"/>
                        <a14:backgroundMark x1="60278" y1="89813" x2="62361" y2="90688"/>
                        <a14:backgroundMark x1="54167" y1="65375" x2="54167" y2="65375"/>
                        <a14:backgroundMark x1="54722" y1="66375" x2="54722" y2="66375"/>
                        <a14:backgroundMark x1="22917" y1="66375" x2="55278" y2="65438"/>
                        <a14:backgroundMark x1="55278" y1="65438" x2="43333" y2="83625"/>
                        <a14:backgroundMark x1="43333" y1="83625" x2="15972" y2="78563"/>
                        <a14:backgroundMark x1="15972" y1="78563" x2="19028" y2="74875"/>
                        <a14:backgroundMark x1="52639" y1="80688" x2="52639" y2="80688"/>
                        <a14:backgroundMark x1="61806" y1="24563" x2="77500" y2="36688"/>
                        <a14:backgroundMark x1="77500" y1="36688" x2="61806" y2="25750"/>
                        <a14:backgroundMark x1="61806" y1="25750" x2="61806" y2="25750"/>
                        <a14:backgroundMark x1="54722" y1="65875" x2="88333" y2="64688"/>
                        <a14:backgroundMark x1="88333" y1="64688" x2="90417" y2="64688"/>
                        <a14:backgroundMark x1="55833" y1="64688" x2="94167" y2="64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8" y="555811"/>
            <a:ext cx="2980742" cy="66238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7281D6-B1A6-0996-0AC3-E7A1A8D060E5}"/>
              </a:ext>
            </a:extLst>
          </p:cNvPr>
          <p:cNvSpPr txBox="1"/>
          <p:nvPr/>
        </p:nvSpPr>
        <p:spPr>
          <a:xfrm>
            <a:off x="5312531" y="3934549"/>
            <a:ext cx="610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Cambria" panose="02040503050406030204" pitchFamily="18" charset="0"/>
                <a:ea typeface="Cambria" panose="02040503050406030204" pitchFamily="18" charset="0"/>
              </a:rPr>
              <a:t>Timing: </a:t>
            </a:r>
            <a:r>
              <a:rPr lang="en-US" sz="1800" dirty="0">
                <a:latin typeface="Cambria" panose="02040503050406030204" pitchFamily="18" charset="0"/>
                <a:ea typeface="Cambria" panose="02040503050406030204" pitchFamily="18" charset="0"/>
              </a:rPr>
              <a:t>Daily 10 to 20 mins, Morning and evening.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35888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hidden="1">
            <a:extLst>
              <a:ext uri="{FF2B5EF4-FFF2-40B4-BE49-F238E27FC236}">
                <a16:creationId xmlns:a16="http://schemas.microsoft.com/office/drawing/2014/main" id="{F0E952A8-E307-689D-E249-72633A80B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460" y="6400475"/>
            <a:ext cx="457540" cy="457540"/>
          </a:xfrm>
          <a:prstGeom prst="rect">
            <a:avLst/>
          </a:prstGeom>
        </p:spPr>
      </p:pic>
      <p:sp>
        <p:nvSpPr>
          <p:cNvPr id="27" name="!!TITLE">
            <a:extLst>
              <a:ext uri="{FF2B5EF4-FFF2-40B4-BE49-F238E27FC236}">
                <a16:creationId xmlns:a16="http://schemas.microsoft.com/office/drawing/2014/main" id="{F1456DB2-8EA4-A818-A53B-DED5D33707E5}"/>
              </a:ext>
            </a:extLst>
          </p:cNvPr>
          <p:cNvSpPr txBox="1"/>
          <p:nvPr/>
        </p:nvSpPr>
        <p:spPr>
          <a:xfrm>
            <a:off x="4869137" y="1384247"/>
            <a:ext cx="6686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800000000000000" pitchFamily="2" charset="0"/>
              </a:rPr>
              <a:t>Back Mudra</a:t>
            </a:r>
          </a:p>
        </p:txBody>
      </p:sp>
      <p:sp>
        <p:nvSpPr>
          <p:cNvPr id="29" name="!!DESCRIPTION">
            <a:extLst>
              <a:ext uri="{FF2B5EF4-FFF2-40B4-BE49-F238E27FC236}">
                <a16:creationId xmlns:a16="http://schemas.microsoft.com/office/drawing/2014/main" id="{7761552B-2092-E570-846D-CCE8B67A5EF7}"/>
              </a:ext>
            </a:extLst>
          </p:cNvPr>
          <p:cNvSpPr txBox="1"/>
          <p:nvPr/>
        </p:nvSpPr>
        <p:spPr>
          <a:xfrm>
            <a:off x="4971736" y="2175010"/>
            <a:ext cx="4871511" cy="390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strengthen the spine.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relives severe back pain.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reduce the back pain at the time of mensuration.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relieves muscles cramping.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It relives back pain and spine related problems.</a:t>
            </a:r>
            <a:endParaRPr lang="en-IN" sz="24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54D180-7985-F3FD-CD9F-D08B33C5E5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3796" y1="61019" x2="33796" y2="61019"/>
                        <a14:foregroundMark x1="67037" y1="54630" x2="67037" y2="54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6" y="1751801"/>
            <a:ext cx="5541468" cy="5541468"/>
          </a:xfrm>
          <a:prstGeom prst="rect">
            <a:avLst/>
          </a:prstGeom>
        </p:spPr>
      </p:pic>
      <p:sp>
        <p:nvSpPr>
          <p:cNvPr id="2" name="!!LINE">
            <a:extLst>
              <a:ext uri="{FF2B5EF4-FFF2-40B4-BE49-F238E27FC236}">
                <a16:creationId xmlns:a16="http://schemas.microsoft.com/office/drawing/2014/main" id="{6EFB1EF0-AA45-42C8-02ED-0D39F94EAEDC}"/>
              </a:ext>
            </a:extLst>
          </p:cNvPr>
          <p:cNvSpPr/>
          <p:nvPr/>
        </p:nvSpPr>
        <p:spPr>
          <a:xfrm>
            <a:off x="4985233" y="2086658"/>
            <a:ext cx="4464422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!!TITLE">
            <a:extLst>
              <a:ext uri="{FF2B5EF4-FFF2-40B4-BE49-F238E27FC236}">
                <a16:creationId xmlns:a16="http://schemas.microsoft.com/office/drawing/2014/main" id="{E3506FE7-BE10-C52E-D60C-4D4ACD20D701}"/>
              </a:ext>
            </a:extLst>
          </p:cNvPr>
          <p:cNvSpPr txBox="1"/>
          <p:nvPr/>
        </p:nvSpPr>
        <p:spPr>
          <a:xfrm>
            <a:off x="4928444" y="6227547"/>
            <a:ext cx="6423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Timing: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10 mins. Morning and evening.</a:t>
            </a:r>
          </a:p>
          <a:p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007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75515060639C4A82BADFCF286AEDB1" ma:contentTypeVersion="18" ma:contentTypeDescription="Create a new document." ma:contentTypeScope="" ma:versionID="9cf2ed6dc63e86ec0429fa409690c6dd">
  <xsd:schema xmlns:xsd="http://www.w3.org/2001/XMLSchema" xmlns:xs="http://www.w3.org/2001/XMLSchema" xmlns:p="http://schemas.microsoft.com/office/2006/metadata/properties" xmlns:ns2="7f60511e-3126-4944-a341-b35b7b8a234d" xmlns:ns3="6ae080be-f14f-4ff1-986b-ba0f1a9831c7" xmlns:ns4="17c5e8b1-03fe-43e8-b3fd-8090910a5cb1" targetNamespace="http://schemas.microsoft.com/office/2006/metadata/properties" ma:root="true" ma:fieldsID="c0ccdade098286b1357b8878fdf34215" ns2:_="" ns3:_="" ns4:_="">
    <xsd:import namespace="7f60511e-3126-4944-a341-b35b7b8a234d"/>
    <xsd:import namespace="6ae080be-f14f-4ff1-986b-ba0f1a9831c7"/>
    <xsd:import namespace="17c5e8b1-03fe-43e8-b3fd-8090910a5c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60511e-3126-4944-a341-b35b7b8a23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398e266-1b5a-423d-aa71-fcb68a1b755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e080be-f14f-4ff1-986b-ba0f1a9831c7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e8b1-03fe-43e8-b3fd-8090910a5cb1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8cea8c23-14cf-43cc-b959-b8038295e91b}" ma:internalName="TaxCatchAll" ma:showField="CatchAllData" ma:web="6ae080be-f14f-4ff1-986b-ba0f1a9831c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957F07-A7A6-4FEA-9874-E5687DA22E48}"/>
</file>

<file path=customXml/itemProps2.xml><?xml version="1.0" encoding="utf-8"?>
<ds:datastoreItem xmlns:ds="http://schemas.openxmlformats.org/officeDocument/2006/customXml" ds:itemID="{DB875614-B356-4754-BDA7-C7B3E37897E9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3276</TotalTime>
  <Words>1591</Words>
  <Application>Microsoft Office PowerPoint</Application>
  <PresentationFormat>Widescreen</PresentationFormat>
  <Paragraphs>267</Paragraphs>
  <Slides>36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Montserrat</vt:lpstr>
      <vt:lpstr>Montserrat ExtraBold</vt:lpstr>
      <vt:lpstr>Wingdings 3</vt:lpstr>
      <vt:lpstr>Times New Roman</vt:lpstr>
      <vt:lpstr>Cambria</vt:lpstr>
      <vt:lpstr>Trebuchet MS</vt:lpstr>
      <vt:lpstr>Arial</vt:lpstr>
      <vt:lpstr>Aptos</vt:lpstr>
      <vt:lpstr>Montserrat Light</vt:lpstr>
      <vt:lpstr>Facet</vt:lpstr>
      <vt:lpstr>Mudras  &amp; Face Yoga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Face Yoga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 TITLE HERE</dc:title>
  <dc:creator>Guillermo</dc:creator>
  <cp:lastModifiedBy>V RAJASEKARAN</cp:lastModifiedBy>
  <cp:revision>86</cp:revision>
  <dcterms:created xsi:type="dcterms:W3CDTF">2022-05-15T08:12:49Z</dcterms:created>
  <dcterms:modified xsi:type="dcterms:W3CDTF">2024-06-21T08:27:15Z</dcterms:modified>
</cp:coreProperties>
</file>